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4"/>
  </p:notesMasterIdLst>
  <p:sldIdLst>
    <p:sldId id="282" r:id="rId2"/>
    <p:sldId id="294" r:id="rId3"/>
    <p:sldId id="313" r:id="rId4"/>
    <p:sldId id="284" r:id="rId5"/>
    <p:sldId id="296" r:id="rId6"/>
    <p:sldId id="301" r:id="rId7"/>
    <p:sldId id="302" r:id="rId8"/>
    <p:sldId id="308" r:id="rId9"/>
    <p:sldId id="310" r:id="rId10"/>
    <p:sldId id="311" r:id="rId11"/>
    <p:sldId id="312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523" autoAdjust="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5F368-6083-284C-BE4C-48D193271619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5A71E-E4E6-7841-956F-2792A481778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Strategic Targets</a:t>
          </a:r>
          <a:endParaRPr lang="en-US" dirty="0">
            <a:solidFill>
              <a:schemeClr val="tx1"/>
            </a:solidFill>
          </a:endParaRPr>
        </a:p>
      </dgm:t>
    </dgm:pt>
    <dgm:pt modelId="{69BFD003-2DA9-2D48-8116-EB6DA67CB323}" type="parTrans" cxnId="{95EF08CD-DD08-8549-8362-BBD093C94A39}">
      <dgm:prSet/>
      <dgm:spPr/>
      <dgm:t>
        <a:bodyPr/>
        <a:lstStyle/>
        <a:p>
          <a:endParaRPr lang="en-US"/>
        </a:p>
      </dgm:t>
    </dgm:pt>
    <dgm:pt modelId="{5AB84D86-2F9C-3148-99B3-9637F34C204B}" type="sibTrans" cxnId="{95EF08CD-DD08-8549-8362-BBD093C94A39}">
      <dgm:prSet/>
      <dgm:spPr/>
      <dgm:t>
        <a:bodyPr/>
        <a:lstStyle/>
        <a:p>
          <a:endParaRPr lang="en-US"/>
        </a:p>
      </dgm:t>
    </dgm:pt>
    <dgm:pt modelId="{71FF9838-73FE-C842-A75C-1B8698D7850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SBA/Transverse Area</a:t>
          </a:r>
          <a:endParaRPr lang="en-US" dirty="0">
            <a:solidFill>
              <a:schemeClr val="tx1"/>
            </a:solidFill>
          </a:endParaRPr>
        </a:p>
      </dgm:t>
    </dgm:pt>
    <dgm:pt modelId="{D27BB388-3C24-D742-AD16-ABF9554665AA}" type="parTrans" cxnId="{44C43C1B-9DA0-6840-813C-5900C0810D84}">
      <dgm:prSet/>
      <dgm:spPr/>
      <dgm:t>
        <a:bodyPr/>
        <a:lstStyle/>
        <a:p>
          <a:endParaRPr lang="en-US"/>
        </a:p>
      </dgm:t>
    </dgm:pt>
    <dgm:pt modelId="{1D2C92C8-7CDB-8049-853A-70C16F442908}" type="sibTrans" cxnId="{44C43C1B-9DA0-6840-813C-5900C0810D84}">
      <dgm:prSet/>
      <dgm:spPr/>
      <dgm:t>
        <a:bodyPr/>
        <a:lstStyle/>
        <a:p>
          <a:endParaRPr lang="en-US"/>
        </a:p>
      </dgm:t>
    </dgm:pt>
    <dgm:pt modelId="{A53848F9-F4DE-6D44-AEFB-1B8692CB77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Tasks</a:t>
          </a:r>
          <a:endParaRPr lang="en-US" dirty="0">
            <a:solidFill>
              <a:schemeClr val="tx1"/>
            </a:solidFill>
          </a:endParaRPr>
        </a:p>
      </dgm:t>
    </dgm:pt>
    <dgm:pt modelId="{33996A9D-BC69-6E43-9EDC-EC67F7275BD6}" type="parTrans" cxnId="{17CB2B3C-AF39-E040-9515-F254772728CA}">
      <dgm:prSet/>
      <dgm:spPr/>
      <dgm:t>
        <a:bodyPr/>
        <a:lstStyle/>
        <a:p>
          <a:endParaRPr lang="en-US"/>
        </a:p>
      </dgm:t>
    </dgm:pt>
    <dgm:pt modelId="{37C0EFF1-4789-B94A-A954-CED628D29CD0}" type="sibTrans" cxnId="{17CB2B3C-AF39-E040-9515-F254772728CA}">
      <dgm:prSet/>
      <dgm:spPr/>
      <dgm:t>
        <a:bodyPr/>
        <a:lstStyle/>
        <a:p>
          <a:endParaRPr lang="en-US"/>
        </a:p>
      </dgm:t>
    </dgm:pt>
    <dgm:pt modelId="{F385BEC0-72E7-BB4E-90A3-A49DFAF76649}" type="pres">
      <dgm:prSet presAssocID="{B785F368-6083-284C-BE4C-48D19327161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84B9FC-6B1C-9844-96DD-54550B6E5601}" type="pres">
      <dgm:prSet presAssocID="{B785F368-6083-284C-BE4C-48D193271619}" presName="comp1" presStyleCnt="0"/>
      <dgm:spPr/>
    </dgm:pt>
    <dgm:pt modelId="{57ED23A4-63CA-AA45-9A84-C3E2BE330291}" type="pres">
      <dgm:prSet presAssocID="{B785F368-6083-284C-BE4C-48D193271619}" presName="circle1" presStyleLbl="node1" presStyleIdx="0" presStyleCnt="3"/>
      <dgm:spPr/>
      <dgm:t>
        <a:bodyPr/>
        <a:lstStyle/>
        <a:p>
          <a:endParaRPr lang="en-US"/>
        </a:p>
      </dgm:t>
    </dgm:pt>
    <dgm:pt modelId="{53EE1ECC-5DB8-1D48-AA7A-557A2321D319}" type="pres">
      <dgm:prSet presAssocID="{B785F368-6083-284C-BE4C-48D19327161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39C4-314B-644F-B3C9-9F4C263AB639}" type="pres">
      <dgm:prSet presAssocID="{B785F368-6083-284C-BE4C-48D193271619}" presName="comp2" presStyleCnt="0"/>
      <dgm:spPr/>
    </dgm:pt>
    <dgm:pt modelId="{7388CF6B-C5B0-B94E-95B0-9A2628FB4588}" type="pres">
      <dgm:prSet presAssocID="{B785F368-6083-284C-BE4C-48D193271619}" presName="circle2" presStyleLbl="node1" presStyleIdx="1" presStyleCnt="3"/>
      <dgm:spPr/>
      <dgm:t>
        <a:bodyPr/>
        <a:lstStyle/>
        <a:p>
          <a:endParaRPr lang="en-US"/>
        </a:p>
      </dgm:t>
    </dgm:pt>
    <dgm:pt modelId="{BE8AFAD2-CAEA-314B-911F-1CF22865E3D1}" type="pres">
      <dgm:prSet presAssocID="{B785F368-6083-284C-BE4C-48D19327161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5C68A-334A-5149-86B5-12A7C53E970F}" type="pres">
      <dgm:prSet presAssocID="{B785F368-6083-284C-BE4C-48D193271619}" presName="comp3" presStyleCnt="0"/>
      <dgm:spPr/>
    </dgm:pt>
    <dgm:pt modelId="{1083648E-D53E-4045-8631-65CC2BA7FAAB}" type="pres">
      <dgm:prSet presAssocID="{B785F368-6083-284C-BE4C-48D193271619}" presName="circle3" presStyleLbl="node1" presStyleIdx="2" presStyleCnt="3"/>
      <dgm:spPr/>
      <dgm:t>
        <a:bodyPr/>
        <a:lstStyle/>
        <a:p>
          <a:endParaRPr lang="en-US"/>
        </a:p>
      </dgm:t>
    </dgm:pt>
    <dgm:pt modelId="{B0585FF1-CE8D-D348-B1C4-58DBC69CE918}" type="pres">
      <dgm:prSet presAssocID="{B785F368-6083-284C-BE4C-48D19327161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C70FDB-C426-1042-A7C3-150C023A85FB}" type="presOf" srcId="{8A85A71E-E4E6-7841-956F-2792A4817787}" destId="{57ED23A4-63CA-AA45-9A84-C3E2BE330291}" srcOrd="0" destOrd="0" presId="urn:microsoft.com/office/officeart/2005/8/layout/venn2"/>
    <dgm:cxn modelId="{EA19BC48-F254-5446-BF21-9B6D4CCC44B3}" type="presOf" srcId="{A53848F9-F4DE-6D44-AEFB-1B8692CB77A4}" destId="{1083648E-D53E-4045-8631-65CC2BA7FAAB}" srcOrd="0" destOrd="0" presId="urn:microsoft.com/office/officeart/2005/8/layout/venn2"/>
    <dgm:cxn modelId="{D6B464F1-122A-0143-91D8-B5170542943D}" type="presOf" srcId="{B785F368-6083-284C-BE4C-48D193271619}" destId="{F385BEC0-72E7-BB4E-90A3-A49DFAF76649}" srcOrd="0" destOrd="0" presId="urn:microsoft.com/office/officeart/2005/8/layout/venn2"/>
    <dgm:cxn modelId="{E1CEEFAB-9CC3-DB46-A8B6-02FA9625EEC5}" type="presOf" srcId="{8A85A71E-E4E6-7841-956F-2792A4817787}" destId="{53EE1ECC-5DB8-1D48-AA7A-557A2321D319}" srcOrd="1" destOrd="0" presId="urn:microsoft.com/office/officeart/2005/8/layout/venn2"/>
    <dgm:cxn modelId="{95EF08CD-DD08-8549-8362-BBD093C94A39}" srcId="{B785F368-6083-284C-BE4C-48D193271619}" destId="{8A85A71E-E4E6-7841-956F-2792A4817787}" srcOrd="0" destOrd="0" parTransId="{69BFD003-2DA9-2D48-8116-EB6DA67CB323}" sibTransId="{5AB84D86-2F9C-3148-99B3-9637F34C204B}"/>
    <dgm:cxn modelId="{292674D6-3CFB-E441-90D7-578F70ABD959}" type="presOf" srcId="{71FF9838-73FE-C842-A75C-1B8698D78503}" destId="{BE8AFAD2-CAEA-314B-911F-1CF22865E3D1}" srcOrd="1" destOrd="0" presId="urn:microsoft.com/office/officeart/2005/8/layout/venn2"/>
    <dgm:cxn modelId="{E5DB0B23-8BCA-B142-A9B3-D86C8FB31AE9}" type="presOf" srcId="{71FF9838-73FE-C842-A75C-1B8698D78503}" destId="{7388CF6B-C5B0-B94E-95B0-9A2628FB4588}" srcOrd="0" destOrd="0" presId="urn:microsoft.com/office/officeart/2005/8/layout/venn2"/>
    <dgm:cxn modelId="{44C43C1B-9DA0-6840-813C-5900C0810D84}" srcId="{B785F368-6083-284C-BE4C-48D193271619}" destId="{71FF9838-73FE-C842-A75C-1B8698D78503}" srcOrd="1" destOrd="0" parTransId="{D27BB388-3C24-D742-AD16-ABF9554665AA}" sibTransId="{1D2C92C8-7CDB-8049-853A-70C16F442908}"/>
    <dgm:cxn modelId="{B25204FD-C0B5-034E-890E-D0BCCAD76E87}" type="presOf" srcId="{A53848F9-F4DE-6D44-AEFB-1B8692CB77A4}" destId="{B0585FF1-CE8D-D348-B1C4-58DBC69CE918}" srcOrd="1" destOrd="0" presId="urn:microsoft.com/office/officeart/2005/8/layout/venn2"/>
    <dgm:cxn modelId="{17CB2B3C-AF39-E040-9515-F254772728CA}" srcId="{B785F368-6083-284C-BE4C-48D193271619}" destId="{A53848F9-F4DE-6D44-AEFB-1B8692CB77A4}" srcOrd="2" destOrd="0" parTransId="{33996A9D-BC69-6E43-9EDC-EC67F7275BD6}" sibTransId="{37C0EFF1-4789-B94A-A954-CED628D29CD0}"/>
    <dgm:cxn modelId="{99B82E77-246A-DF46-9345-0C158F4F2B5F}" type="presParOf" srcId="{F385BEC0-72E7-BB4E-90A3-A49DFAF76649}" destId="{3A84B9FC-6B1C-9844-96DD-54550B6E5601}" srcOrd="0" destOrd="0" presId="urn:microsoft.com/office/officeart/2005/8/layout/venn2"/>
    <dgm:cxn modelId="{8A459BEB-5FF7-5C44-B9A1-6520B425D448}" type="presParOf" srcId="{3A84B9FC-6B1C-9844-96DD-54550B6E5601}" destId="{57ED23A4-63CA-AA45-9A84-C3E2BE330291}" srcOrd="0" destOrd="0" presId="urn:microsoft.com/office/officeart/2005/8/layout/venn2"/>
    <dgm:cxn modelId="{EDDD3C07-3C71-6544-8BE3-BEF54D4D90AF}" type="presParOf" srcId="{3A84B9FC-6B1C-9844-96DD-54550B6E5601}" destId="{53EE1ECC-5DB8-1D48-AA7A-557A2321D319}" srcOrd="1" destOrd="0" presId="urn:microsoft.com/office/officeart/2005/8/layout/venn2"/>
    <dgm:cxn modelId="{DBD1517B-91A0-D04B-AE4D-6EA024497B4E}" type="presParOf" srcId="{F385BEC0-72E7-BB4E-90A3-A49DFAF76649}" destId="{C44639C4-314B-644F-B3C9-9F4C263AB639}" srcOrd="1" destOrd="0" presId="urn:microsoft.com/office/officeart/2005/8/layout/venn2"/>
    <dgm:cxn modelId="{5464DBDD-BCC1-2B41-B606-68F74740E127}" type="presParOf" srcId="{C44639C4-314B-644F-B3C9-9F4C263AB639}" destId="{7388CF6B-C5B0-B94E-95B0-9A2628FB4588}" srcOrd="0" destOrd="0" presId="urn:microsoft.com/office/officeart/2005/8/layout/venn2"/>
    <dgm:cxn modelId="{8367B93C-5070-9F41-A47B-6F3654135CD0}" type="presParOf" srcId="{C44639C4-314B-644F-B3C9-9F4C263AB639}" destId="{BE8AFAD2-CAEA-314B-911F-1CF22865E3D1}" srcOrd="1" destOrd="0" presId="urn:microsoft.com/office/officeart/2005/8/layout/venn2"/>
    <dgm:cxn modelId="{3908DF88-F5AA-744A-8D62-8C7D88E818C6}" type="presParOf" srcId="{F385BEC0-72E7-BB4E-90A3-A49DFAF76649}" destId="{81E5C68A-334A-5149-86B5-12A7C53E970F}" srcOrd="2" destOrd="0" presId="urn:microsoft.com/office/officeart/2005/8/layout/venn2"/>
    <dgm:cxn modelId="{1F37FD5C-921A-E645-963D-0B72245048A5}" type="presParOf" srcId="{81E5C68A-334A-5149-86B5-12A7C53E970F}" destId="{1083648E-D53E-4045-8631-65CC2BA7FAAB}" srcOrd="0" destOrd="0" presId="urn:microsoft.com/office/officeart/2005/8/layout/venn2"/>
    <dgm:cxn modelId="{7DBB6A1D-B744-B249-9EE6-835D36061A41}" type="presParOf" srcId="{81E5C68A-334A-5149-86B5-12A7C53E970F}" destId="{B0585FF1-CE8D-D348-B1C4-58DBC69CE91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D23A4-63CA-AA45-9A84-C3E2BE330291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Strategic Targets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337816" y="203199"/>
        <a:ext cx="1420368" cy="609600"/>
      </dsp:txXfrm>
    </dsp:sp>
    <dsp:sp modelId="{7388CF6B-C5B0-B94E-95B0-9A2628FB4588}">
      <dsp:nvSpPr>
        <dsp:cNvPr id="0" name=""/>
        <dsp:cNvSpPr/>
      </dsp:nvSpPr>
      <dsp:spPr>
        <a:xfrm>
          <a:off x="1524000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SBA/Transverse Area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337816" y="1206499"/>
        <a:ext cx="1420368" cy="571500"/>
      </dsp:txXfrm>
    </dsp:sp>
    <dsp:sp modelId="{1083648E-D53E-4045-8631-65CC2BA7FAAB}">
      <dsp:nvSpPr>
        <dsp:cNvPr id="0" name=""/>
        <dsp:cNvSpPr/>
      </dsp:nvSpPr>
      <dsp:spPr>
        <a:xfrm>
          <a:off x="2032000" y="2032000"/>
          <a:ext cx="2032000" cy="2032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Tasks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329579" y="2540000"/>
        <a:ext cx="143684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541EC-E0BF-D64B-811C-CB09CF024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541EC-E0BF-D64B-811C-CB09CF0249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78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14794-F80E-4B7D-BCD1-7ED6BE2557C3}" type="slidenum">
              <a:rPr lang="en-ZA"/>
              <a:pPr/>
              <a:t>9</a:t>
            </a:fld>
            <a:endParaRPr lang="en-ZA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282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21558D-A5D7-4D8A-869B-50492754E3BB}" type="slidenum">
              <a:rPr lang="en-ZA"/>
              <a:pPr/>
              <a:t>10</a:t>
            </a:fld>
            <a:endParaRPr lang="en-ZA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282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647BA5-4E59-483F-9DD7-04430458B21C}" type="slidenum">
              <a:rPr lang="en-ZA"/>
              <a:pPr/>
              <a:t>11</a:t>
            </a:fld>
            <a:endParaRPr lang="en-ZA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282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579CC-D24D-4993-80F0-07BA9FA423CD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67638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6825" cy="380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57400"/>
            <a:ext cx="3808413" cy="380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7918450" cy="4302125"/>
          </a:xfrm>
        </p:spPr>
        <p:txBody>
          <a:bodyPr/>
          <a:lstStyle/>
          <a:p>
            <a:r>
              <a:rPr lang="en-US" sz="3200" dirty="0" smtClean="0"/>
              <a:t>Catalyzing Research &amp; Development Funding for GEOSS - Task ST-09-01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ZA" altLang="zh-CN" sz="3600" dirty="0" smtClean="0">
                <a:ea typeface="宋体" charset="-122"/>
                <a:cs typeface="Tahoma" charset="0"/>
              </a:rPr>
              <a:t/>
            </a:r>
            <a:br>
              <a:rPr lang="en-ZA" altLang="zh-CN" sz="3600" dirty="0" smtClean="0">
                <a:ea typeface="宋体" charset="-122"/>
                <a:cs typeface="Tahoma" charset="0"/>
              </a:rPr>
            </a:br>
            <a:r>
              <a:rPr lang="en-ZA" altLang="zh-CN" sz="2000" i="1" dirty="0" smtClean="0">
                <a:ea typeface="宋体" charset="-122"/>
                <a:cs typeface="Tahoma" charset="0"/>
              </a:rPr>
              <a:t>Stuart Marsh, UK/BGS</a:t>
            </a:r>
            <a:br>
              <a:rPr lang="en-ZA" altLang="zh-CN" sz="2000" i="1" dirty="0" smtClean="0">
                <a:ea typeface="宋体" charset="-122"/>
                <a:cs typeface="Tahoma" charset="0"/>
              </a:rPr>
            </a:br>
            <a:r>
              <a:rPr lang="en-ZA" altLang="zh-CN" sz="2000" i="1" dirty="0" smtClean="0">
                <a:ea typeface="宋体" charset="-122"/>
                <a:cs typeface="Tahoma" charset="0"/>
              </a:rPr>
              <a:t>Kathy Fontaine, US/NASA</a:t>
            </a:r>
            <a:br>
              <a:rPr lang="en-ZA" altLang="zh-CN" sz="2000" i="1" dirty="0" smtClean="0">
                <a:ea typeface="宋体" charset="-122"/>
                <a:cs typeface="Tahoma" charset="0"/>
              </a:rPr>
            </a:br>
            <a:r>
              <a:rPr lang="en-ZA" altLang="zh-CN" sz="2000" i="1" dirty="0" smtClean="0">
                <a:ea typeface="宋体" charset="-122"/>
                <a:cs typeface="Tahoma" charset="0"/>
              </a:rPr>
              <a:t>Bente Lilja Bye, </a:t>
            </a:r>
            <a:r>
              <a:rPr lang="en-ZA" altLang="zh-CN" sz="2000" i="1" dirty="0" smtClean="0">
                <a:ea typeface="宋体" charset="-122"/>
                <a:cs typeface="Tahoma" charset="0"/>
              </a:rPr>
              <a:t>Norway/BLB</a:t>
            </a:r>
            <a:r>
              <a:rPr lang="en-ZA" altLang="zh-CN" sz="2000" i="1" dirty="0" smtClean="0">
                <a:ea typeface="宋体" charset="-122"/>
                <a:cs typeface="Tahoma" charset="0"/>
              </a:rPr>
              <a:t/>
            </a:r>
            <a:br>
              <a:rPr lang="en-ZA" altLang="zh-CN" sz="2000" i="1" dirty="0" smtClean="0">
                <a:ea typeface="宋体" charset="-122"/>
                <a:cs typeface="Tahoma" charset="0"/>
              </a:rPr>
            </a:br>
            <a:endParaRPr lang="en-US" sz="2400" dirty="0">
              <a:ea typeface="宋体" charset="-122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144016" y="908720"/>
            <a:ext cx="8964488" cy="5638800"/>
          </a:xfrm>
          <a:ln/>
        </p:spPr>
        <p:txBody>
          <a:bodyPr anchor="t"/>
          <a:lstStyle/>
          <a:p>
            <a:pPr marL="457200" indent="-452438">
              <a:spcBef>
                <a:spcPts val="8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sz="3200" dirty="0">
                <a:solidFill>
                  <a:srgbClr val="3595B7"/>
                </a:solidFill>
                <a:ea typeface="ＭＳ Ｐゴシック" charset="-128"/>
              </a:rPr>
              <a:t>ID-02 Version </a:t>
            </a:r>
            <a:r>
              <a:rPr lang="en-US" sz="3200" dirty="0" smtClean="0">
                <a:solidFill>
                  <a:srgbClr val="3595B7"/>
                </a:solidFill>
                <a:ea typeface="ＭＳ Ｐゴシック" charset="-128"/>
              </a:rPr>
              <a:t>0</a:t>
            </a:r>
          </a:p>
          <a:p>
            <a:pPr marL="457200" indent="-452438">
              <a:spcBef>
                <a:spcPts val="8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dirty="0" smtClean="0">
                <a:solidFill>
                  <a:srgbClr val="3595B7"/>
                </a:solidFill>
                <a:ea typeface="ＭＳ Ｐゴシック" charset="-128"/>
              </a:rPr>
              <a:t>Catalyzing </a:t>
            </a:r>
            <a:r>
              <a:rPr lang="en-US" dirty="0">
                <a:solidFill>
                  <a:srgbClr val="3595B7"/>
                </a:solidFill>
                <a:ea typeface="ＭＳ Ｐゴシック" charset="-128"/>
              </a:rPr>
              <a:t>Resources for </a:t>
            </a:r>
            <a:r>
              <a:rPr lang="en-US" dirty="0" smtClean="0">
                <a:solidFill>
                  <a:srgbClr val="3595B7"/>
                </a:solidFill>
                <a:ea typeface="ＭＳ Ｐゴシック" charset="-128"/>
              </a:rPr>
              <a:t>GEOSS Implementation</a:t>
            </a:r>
            <a:endParaRPr lang="en-US" dirty="0">
              <a:solidFill>
                <a:srgbClr val="3595B7"/>
              </a:solidFill>
              <a:ea typeface="ＭＳ Ｐゴシック" charset="-128"/>
            </a:endParaRPr>
          </a:p>
          <a:p>
            <a:pPr marL="457200" indent="-452438">
              <a:spcBef>
                <a:spcPts val="5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000" dirty="0">
              <a:ea typeface="ＭＳ Ｐゴシック" charset="-128"/>
            </a:endParaRPr>
          </a:p>
          <a:p>
            <a:pPr marL="457200" indent="-452438">
              <a:spcBef>
                <a:spcPts val="8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sz="3200" i="1" dirty="0">
                <a:ea typeface="ＭＳ Ｐゴシック" charset="-128"/>
              </a:rPr>
              <a:t>Definition</a:t>
            </a: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sz="2400" b="0" dirty="0">
                <a:ea typeface="ＭＳ Ｐゴシック" charset="-128"/>
              </a:rPr>
              <a:t>     </a:t>
            </a:r>
            <a:r>
              <a:rPr lang="en-US" sz="2600" b="0" dirty="0">
                <a:ea typeface="ＭＳ Ｐゴシック" charset="-128"/>
              </a:rPr>
              <a:t>Leverage resources for Earth observation capacity building efforts. Ensure the engagement and committed involvement of resource providers in the GEO capacity building process </a:t>
            </a:r>
            <a:r>
              <a:rPr lang="en-US" sz="2600" b="0" dirty="0">
                <a:solidFill>
                  <a:srgbClr val="DC2300"/>
                </a:solidFill>
                <a:ea typeface="ＭＳ Ｐゴシック" charset="-128"/>
              </a:rPr>
              <a:t>(Capacity Building Strategic Target). </a:t>
            </a: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1000" b="0" dirty="0">
              <a:ea typeface="ＭＳ Ｐゴシック" charset="-128"/>
            </a:endParaRP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sz="2600" b="0" dirty="0" smtClean="0">
                <a:ea typeface="ＭＳ Ｐゴシック" charset="-128"/>
              </a:rPr>
              <a:t>	Advocate </a:t>
            </a:r>
            <a:r>
              <a:rPr lang="en-US" sz="2600" b="0" dirty="0">
                <a:ea typeface="ＭＳ Ｐゴシック" charset="-128"/>
              </a:rPr>
              <a:t>funding of multinational projects to leverage the end-to-end value of observations including the establishment of necessary infrastructure </a:t>
            </a:r>
            <a:r>
              <a:rPr lang="en-US" sz="2600" b="0" dirty="0">
                <a:solidFill>
                  <a:srgbClr val="DC2300"/>
                </a:solidFill>
                <a:ea typeface="ＭＳ Ｐゴシック" charset="-128"/>
              </a:rPr>
              <a:t>(GEOSS 10-Year Implementation Plan, p.13).</a:t>
            </a: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400" b="0" dirty="0">
              <a:ea typeface="ＭＳ Ｐゴシック" charset="-128"/>
            </a:endParaRP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400" b="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304800" y="548680"/>
            <a:ext cx="8839200" cy="5943600"/>
          </a:xfrm>
          <a:ln/>
        </p:spPr>
        <p:txBody>
          <a:bodyPr anchor="t"/>
          <a:lstStyle/>
          <a:p>
            <a:pPr marL="457200" indent="-452438">
              <a:spcBef>
                <a:spcPts val="2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800" i="1" dirty="0">
              <a:ea typeface="ＭＳ Ｐゴシック" charset="-128"/>
            </a:endParaRPr>
          </a:p>
          <a:p>
            <a:pPr marL="457200" indent="-452438">
              <a:spcBef>
                <a:spcPts val="7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i="1" dirty="0">
                <a:ea typeface="ＭＳ Ｐゴシック" charset="-128"/>
              </a:rPr>
              <a:t>Deliverables </a:t>
            </a:r>
            <a:r>
              <a:rPr lang="en-US" i="1" dirty="0" smtClean="0">
                <a:ea typeface="ＭＳ Ｐゴシック" charset="-128"/>
              </a:rPr>
              <a:t>/ Objectives</a:t>
            </a:r>
            <a:endParaRPr lang="en-US" i="1" dirty="0">
              <a:ea typeface="ＭＳ Ｐゴシック" charset="-128"/>
            </a:endParaRPr>
          </a:p>
          <a:p>
            <a:pPr marL="457200" indent="-452438">
              <a:spcBef>
                <a:spcPts val="225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400" b="0" dirty="0">
              <a:solidFill>
                <a:srgbClr val="000000"/>
              </a:solidFill>
            </a:endParaRP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sz="2200" dirty="0">
                <a:ea typeface="ＭＳ Ｐゴシック" charset="-128"/>
              </a:rPr>
              <a:t>1. Resource mobilization for capacity building – individual, institutional and infrastructure (e.g. through the implementation of the Seville Roadmap, Call for Proposals)</a:t>
            </a:r>
          </a:p>
          <a:p>
            <a:pPr marL="457200" indent="-452438">
              <a:spcBef>
                <a:spcPts val="600"/>
              </a:spcBef>
              <a:buClr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US" sz="2200" dirty="0">
                <a:ea typeface="ＭＳ Ｐゴシック" charset="-128"/>
              </a:rPr>
              <a:t>2. Resource mobilization for Research and Development (e.g. encourage national governments and international organizations to address GEOSS science and technology needs in their Research and Development </a:t>
            </a:r>
            <a:r>
              <a:rPr lang="en-US" sz="2200" dirty="0" err="1">
                <a:ea typeface="ＭＳ Ｐゴシック" charset="-128"/>
              </a:rPr>
              <a:t>programmes</a:t>
            </a:r>
            <a:r>
              <a:rPr lang="en-US" sz="2200" dirty="0" smtClean="0">
                <a:ea typeface="ＭＳ Ｐゴシック" charset="-128"/>
              </a:rPr>
              <a:t>)</a:t>
            </a:r>
            <a:endParaRPr lang="en-US" sz="2200" dirty="0">
              <a:ea typeface="ＭＳ Ｐゴシック" charset="-128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304800" y="4293096"/>
            <a:ext cx="86596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2438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kumimoji="0" lang="en-US" sz="800" b="1" i="1" u="none" strike="noStrike" kern="0" cap="none" spc="0" normalizeH="0" baseline="0" noProof="0" dirty="0" smtClean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  <a:p>
            <a:pPr marL="457200" marR="0" lvl="0" indent="-45243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Resources Available for Implementation</a:t>
            </a:r>
          </a:p>
          <a:p>
            <a:pPr marL="457200" marR="0" lvl="0" indent="-45243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(current status and in planning)</a:t>
            </a:r>
          </a:p>
          <a:p>
            <a:pPr marL="457200" marR="0" lvl="0" indent="-4524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595B7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  <a:p>
            <a:pPr marL="457200" marR="0" lvl="0" indent="-4524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595B7"/>
              </a:buClr>
              <a:buSzTx/>
              <a:buFont typeface="Arial" pitchFamily="34" charset="0"/>
              <a:buChar char="•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595B7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Egida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595B7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(EU's FP7)</a:t>
            </a:r>
          </a:p>
          <a:p>
            <a:pPr marL="457200" marR="0" lvl="0" indent="-4524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595B7"/>
              </a:buClr>
              <a:buSzTx/>
              <a:buFont typeface="Arial" pitchFamily="34" charset="0"/>
              <a:buChar char="•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595B7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GeoNetGab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595B7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(EU's FP7)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595B7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772400" cy="3352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宋体" charset="-122"/>
              </a:rPr>
              <a:t>Thank you!</a:t>
            </a:r>
            <a:br>
              <a:rPr lang="en-US" sz="3600" dirty="0" smtClean="0">
                <a:ea typeface="宋体" charset="-122"/>
              </a:rPr>
            </a:br>
            <a:r>
              <a:rPr lang="en-US" sz="3600" dirty="0" smtClean="0">
                <a:ea typeface="宋体" charset="-122"/>
              </a:rPr>
              <a:t/>
            </a:r>
            <a:br>
              <a:rPr lang="en-US" sz="3600" dirty="0" smtClean="0">
                <a:ea typeface="宋体" charset="-122"/>
              </a:rPr>
            </a:br>
            <a:endParaRPr lang="en-US" sz="2000" i="1" dirty="0" smtClean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cs typeface="Arial" charset="0"/>
              </a:rPr>
              <a:t>Task Objective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8150" y="1676400"/>
            <a:ext cx="8455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Encourage national governments and international organizations to address GEOSS Science </a:t>
            </a:r>
            <a:r>
              <a:rPr lang="en-US" dirty="0" smtClean="0"/>
              <a:t>&amp; Technology </a:t>
            </a:r>
            <a:r>
              <a:rPr lang="en-US" dirty="0"/>
              <a:t>needs in their R&amp;D </a:t>
            </a:r>
            <a:r>
              <a:rPr lang="en-GB" dirty="0" smtClean="0"/>
              <a:t>programmes</a:t>
            </a:r>
            <a:r>
              <a:rPr lang="en-US" dirty="0" smtClean="0"/>
              <a:t>, through:</a:t>
            </a:r>
          </a:p>
          <a:p>
            <a:pPr eaLnBrk="1" hangingPunct="1">
              <a:buFont typeface="Arial" charset="0"/>
              <a:buChar char="•"/>
            </a:pPr>
            <a:endParaRPr lang="en-US" sz="1000" dirty="0"/>
          </a:p>
          <a:p>
            <a:pPr lvl="1" eaLnBrk="1" hangingPunct="1">
              <a:buFont typeface="Arial" charset="0"/>
              <a:buChar char="•"/>
            </a:pPr>
            <a:r>
              <a:rPr lang="en-US" b="1" dirty="0">
                <a:ea typeface="ＭＳ Ｐゴシック" charset="0"/>
              </a:rPr>
              <a:t>Identification of potential resource </a:t>
            </a:r>
            <a:r>
              <a:rPr lang="en-US" b="1" dirty="0" smtClean="0">
                <a:ea typeface="ＭＳ Ｐゴシック" charset="0"/>
              </a:rPr>
              <a:t>providers</a:t>
            </a:r>
          </a:p>
          <a:p>
            <a:pPr lvl="1" eaLnBrk="1" hangingPunct="1"/>
            <a:r>
              <a:rPr lang="en-US" b="1" dirty="0" smtClean="0">
                <a:ea typeface="ＭＳ Ｐゴシック" charset="0"/>
              </a:rPr>
              <a:t>	</a:t>
            </a:r>
            <a:r>
              <a:rPr lang="en-US" b="1" dirty="0" smtClean="0">
                <a:ea typeface="ＭＳ Ｐゴシック" charset="0"/>
              </a:rPr>
              <a:t>(</a:t>
            </a:r>
            <a:r>
              <a:rPr lang="en-US" b="1" dirty="0" smtClean="0">
                <a:ea typeface="ＭＳ Ｐゴシック" charset="0"/>
              </a:rPr>
              <a:t>in </a:t>
            </a:r>
            <a:r>
              <a:rPr lang="en-US" b="1" dirty="0">
                <a:ea typeface="ＭＳ Ｐゴシック" charset="0"/>
              </a:rPr>
              <a:t>the public and private </a:t>
            </a:r>
            <a:r>
              <a:rPr lang="en-US" b="1" dirty="0" smtClean="0">
                <a:ea typeface="ＭＳ Ｐゴシック" charset="0"/>
              </a:rPr>
              <a:t>sector)</a:t>
            </a:r>
          </a:p>
          <a:p>
            <a:pPr lvl="1" eaLnBrk="1" hangingPunct="1">
              <a:buFont typeface="Arial" charset="0"/>
              <a:buChar char="•"/>
            </a:pPr>
            <a:endParaRPr lang="en-US" sz="1000" b="1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b="1" dirty="0">
                <a:ea typeface="ＭＳ Ｐゴシック" charset="0"/>
              </a:rPr>
              <a:t>Identification of </a:t>
            </a:r>
            <a:r>
              <a:rPr lang="en-US" b="1" dirty="0" smtClean="0">
                <a:ea typeface="ＭＳ Ｐゴシック" charset="0"/>
              </a:rPr>
              <a:t>needs</a:t>
            </a:r>
          </a:p>
          <a:p>
            <a:pPr lvl="1" eaLnBrk="1" hangingPunct="1"/>
            <a:r>
              <a:rPr lang="en-US" b="1" dirty="0" smtClean="0">
                <a:ea typeface="ＭＳ Ｐゴシック" charset="0"/>
              </a:rPr>
              <a:t>	</a:t>
            </a:r>
            <a:r>
              <a:rPr lang="en-US" b="1" dirty="0" smtClean="0">
                <a:ea typeface="ＭＳ Ｐゴシック" charset="0"/>
              </a:rPr>
              <a:t>(</a:t>
            </a:r>
            <a:r>
              <a:rPr lang="en-US" b="1" dirty="0">
                <a:ea typeface="ＭＳ Ｐゴシック" charset="0"/>
              </a:rPr>
              <a:t>continuities, gaps, resources, </a:t>
            </a:r>
            <a:r>
              <a:rPr lang="en-US" b="1" dirty="0" smtClean="0">
                <a:ea typeface="ＭＳ Ｐゴシック" charset="0"/>
              </a:rPr>
              <a:t>etc</a:t>
            </a:r>
            <a:r>
              <a:rPr lang="en-US" b="1" dirty="0" smtClean="0">
                <a:ea typeface="ＭＳ Ｐゴシック" charset="0"/>
              </a:rPr>
              <a:t>.)</a:t>
            </a:r>
          </a:p>
          <a:p>
            <a:pPr lvl="1" eaLnBrk="1" hangingPunct="1">
              <a:buFont typeface="Arial" charset="0"/>
              <a:buChar char="•"/>
            </a:pPr>
            <a:endParaRPr lang="en-US" sz="1000" b="1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b="1" dirty="0">
                <a:ea typeface="ＭＳ Ｐゴシック" charset="0"/>
              </a:rPr>
              <a:t>Bringing those two elements together in a </a:t>
            </a:r>
            <a:r>
              <a:rPr lang="en-US" b="1" dirty="0" smtClean="0">
                <a:ea typeface="ＭＳ Ｐゴシック" charset="0"/>
              </a:rPr>
              <a:t>forum, </a:t>
            </a:r>
            <a:r>
              <a:rPr lang="en-US" b="1" dirty="0">
                <a:ea typeface="ＭＳ Ｐゴシック" charset="0"/>
              </a:rPr>
              <a:t>for sharing information</a:t>
            </a:r>
          </a:p>
          <a:p>
            <a:pPr eaLnBrk="1" hangingPunct="1">
              <a:buFont typeface="Arial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494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Task Info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8840"/>
            <a:ext cx="7772400" cy="4536504"/>
          </a:xfrm>
        </p:spPr>
        <p:txBody>
          <a:bodyPr/>
          <a:lstStyle/>
          <a:p>
            <a:pPr indent="0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The structure of the Task is:</a:t>
            </a:r>
          </a:p>
          <a:p>
            <a:pPr indent="0" eaLnBrk="1" hangingPunct="1">
              <a:buFont typeface="Wingdings" pitchFamily="2" charset="2"/>
              <a:buNone/>
            </a:pPr>
            <a:endParaRPr lang="en-US" sz="1000" dirty="0" smtClean="0">
              <a:ea typeface="ＭＳ Ｐゴシック" charset="-128"/>
            </a:endParaRPr>
          </a:p>
          <a:p>
            <a:pPr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Output 1 Identified set of key S&amp;T </a:t>
            </a:r>
            <a:r>
              <a:rPr lang="en-US" dirty="0" err="1" smtClean="0">
                <a:ea typeface="ＭＳ Ｐゴシック" charset="-128"/>
              </a:rPr>
              <a:t>programmes</a:t>
            </a:r>
            <a:endParaRPr lang="en-US" dirty="0" smtClean="0">
              <a:ea typeface="ＭＳ Ｐゴシック" charset="-128"/>
            </a:endParaRPr>
          </a:p>
          <a:p>
            <a:pPr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Output 2 Identified set of key private Companies</a:t>
            </a:r>
          </a:p>
          <a:p>
            <a:pPr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Output 3 Report on S&amp;T gaps, priorities &amp; continuity needs – </a:t>
            </a:r>
            <a:r>
              <a:rPr lang="en-US" b="1" dirty="0" smtClean="0">
                <a:ea typeface="ＭＳ Ｐゴシック" charset="-128"/>
              </a:rPr>
              <a:t>the focus of this presentation</a:t>
            </a:r>
          </a:p>
          <a:p>
            <a:pPr indent="0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Output 4 Effective forum/network of funding agencies</a:t>
            </a:r>
          </a:p>
          <a:p>
            <a:pPr>
              <a:buNone/>
            </a:pPr>
            <a:r>
              <a:rPr lang="en-GB" b="1" dirty="0" smtClean="0"/>
              <a:t>	This is the focus of Breakout Session B3: GEOSS S&amp;T needs: Developing a processes for matching research funding &amp; research teams (Tuesday pm)</a:t>
            </a:r>
            <a:endParaRPr lang="en-US" dirty="0" smtClean="0">
              <a:ea typeface="ＭＳ Ｐゴシック" charset="-128"/>
            </a:endParaRPr>
          </a:p>
          <a:p>
            <a:pPr indent="0" eaLnBrk="1" hangingPunct="1">
              <a:buFont typeface="Wingdings" pitchFamily="2" charset="2"/>
              <a:buNone/>
            </a:pPr>
            <a:endParaRPr lang="en-US" dirty="0" smtClean="0">
              <a:ea typeface="ＭＳ Ｐゴシック" charset="-128"/>
            </a:endParaRPr>
          </a:p>
          <a:p>
            <a:pPr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September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752528"/>
          </a:xfrm>
        </p:spPr>
        <p:txBody>
          <a:bodyPr/>
          <a:lstStyle/>
          <a:p>
            <a:r>
              <a:rPr lang="en-US" sz="2000" dirty="0" smtClean="0"/>
              <a:t>EC Co-lead went vacant</a:t>
            </a:r>
            <a:endParaRPr lang="en-US" sz="1600" dirty="0" smtClean="0"/>
          </a:p>
          <a:p>
            <a:r>
              <a:rPr lang="en-US" sz="2000" dirty="0" smtClean="0"/>
              <a:t>ESA withdrew as task co-lead</a:t>
            </a:r>
          </a:p>
          <a:p>
            <a:r>
              <a:rPr lang="en-US" sz="2000" dirty="0" smtClean="0"/>
              <a:t>Plenary and Ministerial drained resources</a:t>
            </a:r>
          </a:p>
          <a:p>
            <a:r>
              <a:rPr lang="en-US" sz="2000" dirty="0" smtClean="0"/>
              <a:t>EGIDA slowly ramped up</a:t>
            </a:r>
          </a:p>
          <a:p>
            <a:r>
              <a:rPr lang="en-US" sz="2000" dirty="0" smtClean="0"/>
              <a:t>EC Co-lead assigned to EGIDA; Stuart Marsh</a:t>
            </a:r>
          </a:p>
          <a:p>
            <a:r>
              <a:rPr lang="en-US" sz="2000" dirty="0" smtClean="0"/>
              <a:t>Task Team member confirmation</a:t>
            </a:r>
          </a:p>
          <a:p>
            <a:r>
              <a:rPr lang="en-US" sz="2000" dirty="0" smtClean="0"/>
              <a:t>Still no final decision on private sector relationship</a:t>
            </a:r>
          </a:p>
          <a:p>
            <a:r>
              <a:rPr lang="en-US" sz="2000" dirty="0" smtClean="0"/>
              <a:t>Task Team </a:t>
            </a:r>
            <a:r>
              <a:rPr lang="en-US" sz="2000" dirty="0" err="1" smtClean="0"/>
              <a:t>telecon</a:t>
            </a:r>
            <a:r>
              <a:rPr lang="en-US" sz="2000" dirty="0" smtClean="0"/>
              <a:t> March 29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lvl="1"/>
            <a:r>
              <a:rPr lang="en-US" sz="1800" dirty="0" smtClean="0"/>
              <a:t>All objectives assigned to someone</a:t>
            </a:r>
          </a:p>
          <a:p>
            <a:pPr lvl="2"/>
            <a:r>
              <a:rPr lang="en-US" sz="1600" dirty="0" smtClean="0"/>
              <a:t>Currently being reviewed for resources and schedule</a:t>
            </a:r>
          </a:p>
          <a:p>
            <a:r>
              <a:rPr lang="en-US" sz="2000" dirty="0" smtClean="0"/>
              <a:t>Task Team </a:t>
            </a:r>
            <a:r>
              <a:rPr lang="en-US" sz="2000" dirty="0" err="1" smtClean="0"/>
              <a:t>telecon</a:t>
            </a:r>
            <a:r>
              <a:rPr lang="en-US" sz="2000" dirty="0" smtClean="0"/>
              <a:t> May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Goal was to get a final schedule</a:t>
            </a:r>
          </a:p>
          <a:p>
            <a:r>
              <a:rPr lang="en-US" sz="2000" dirty="0" smtClean="0"/>
              <a:t>Next Team </a:t>
            </a:r>
            <a:r>
              <a:rPr lang="en-US" sz="2000" dirty="0" err="1" smtClean="0"/>
              <a:t>telecon</a:t>
            </a:r>
            <a:r>
              <a:rPr lang="en-US" sz="2000" dirty="0" smtClean="0"/>
              <a:t> May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717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519619529"/>
              </p:ext>
            </p:extLst>
          </p:nvPr>
        </p:nvGraphicFramePr>
        <p:xfrm>
          <a:off x="2091787" y="1973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5451" y="5949280"/>
            <a:ext cx="228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Information from ST-09-01 </a:t>
            </a:r>
          </a:p>
          <a:p>
            <a:pPr algn="ctr"/>
            <a:r>
              <a:rPr lang="en-US" sz="1400" dirty="0" smtClean="0"/>
              <a:t>questionnaire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79347" y="3645024"/>
            <a:ext cx="1900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STC-led SBA reviews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23363" y="2996952"/>
            <a:ext cx="2097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 tasks</a:t>
            </a:r>
            <a:r>
              <a:rPr lang="en-US" sz="1400" dirty="0"/>
              <a:t>,</a:t>
            </a:r>
            <a:r>
              <a:rPr lang="en-US" sz="1400" dirty="0" smtClean="0"/>
              <a:t> Roadmap, </a:t>
            </a:r>
            <a:r>
              <a:rPr lang="en-US" sz="1400" dirty="0" err="1" smtClean="0"/>
              <a:t>etc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83403" y="1988840"/>
            <a:ext cx="1768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Gap analysis efforts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331475" y="4077072"/>
            <a:ext cx="792088" cy="187220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547499" y="3933057"/>
            <a:ext cx="2137300" cy="113391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16149" y="5066974"/>
            <a:ext cx="1068650" cy="89093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51555" y="3429000"/>
            <a:ext cx="1440160" cy="36004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Brace 30"/>
          <p:cNvSpPr/>
          <p:nvPr/>
        </p:nvSpPr>
        <p:spPr>
          <a:xfrm>
            <a:off x="755576" y="3789040"/>
            <a:ext cx="423771" cy="28803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2" name="Curved Connector 41"/>
          <p:cNvCxnSpPr>
            <a:stCxn id="9" idx="1"/>
            <a:endCxn id="10" idx="1"/>
          </p:cNvCxnSpPr>
          <p:nvPr/>
        </p:nvCxnSpPr>
        <p:spPr>
          <a:xfrm rot="10800000" flipH="1">
            <a:off x="1323363" y="2142729"/>
            <a:ext cx="360040" cy="1008112"/>
          </a:xfrm>
          <a:prstGeom prst="curvedConnector3">
            <a:avLst>
              <a:gd name="adj1" fmla="val -63493"/>
            </a:avLst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0" idx="3"/>
          </p:cNvCxnSpPr>
          <p:nvPr/>
        </p:nvCxnSpPr>
        <p:spPr>
          <a:xfrm flipH="1" flipV="1">
            <a:off x="3445335" y="2204864"/>
            <a:ext cx="1046380" cy="30728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9" idx="3"/>
          </p:cNvCxnSpPr>
          <p:nvPr/>
        </p:nvCxnSpPr>
        <p:spPr>
          <a:xfrm flipH="1">
            <a:off x="3420600" y="2512147"/>
            <a:ext cx="1071116" cy="70082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9" idx="1"/>
            <a:endCxn id="31" idx="1"/>
          </p:cNvCxnSpPr>
          <p:nvPr/>
        </p:nvCxnSpPr>
        <p:spPr>
          <a:xfrm rot="10800000" flipV="1">
            <a:off x="755577" y="3150840"/>
            <a:ext cx="567787" cy="2078359"/>
          </a:xfrm>
          <a:prstGeom prst="curvedConnector3">
            <a:avLst>
              <a:gd name="adj1" fmla="val 14026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eft-Right Arrow 76"/>
          <p:cNvSpPr/>
          <p:nvPr/>
        </p:nvSpPr>
        <p:spPr>
          <a:xfrm rot="19740383">
            <a:off x="3000463" y="1544583"/>
            <a:ext cx="1085615" cy="29033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997730" y="1187460"/>
            <a:ext cx="232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 Org. Structures</a:t>
            </a:r>
            <a:endParaRPr lang="en-US" dirty="0"/>
          </a:p>
        </p:txBody>
      </p:sp>
      <p:sp>
        <p:nvSpPr>
          <p:cNvPr id="80" name="Curved Left Arrow 79"/>
          <p:cNvSpPr/>
          <p:nvPr/>
        </p:nvSpPr>
        <p:spPr>
          <a:xfrm>
            <a:off x="6963651" y="1484784"/>
            <a:ext cx="1368152" cy="511256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504" y="8367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Information-gathering and 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rocessing 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elationships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13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8" grpId="0"/>
      <p:bldP spid="9" grpId="0"/>
      <p:bldP spid="10" grpId="0"/>
      <p:bldP spid="31" grpId="0" animBg="1"/>
      <p:bldP spid="77" grpId="0" animBg="1"/>
      <p:bldP spid="78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7868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Task-level Survey’s Questions (80% Response)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What </a:t>
            </a:r>
            <a:r>
              <a:rPr lang="en-US" sz="1600" b="1" dirty="0" smtClean="0">
                <a:ea typeface="ＭＳ Ｐゴシック" charset="-128"/>
              </a:rPr>
              <a:t>scientific and/or technological components </a:t>
            </a:r>
            <a:r>
              <a:rPr lang="en-US" sz="1600" dirty="0" smtClean="0">
                <a:ea typeface="ＭＳ Ｐゴシック" charset="-128"/>
              </a:rPr>
              <a:t>and/or developments are being used to complete this task?  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Do you have </a:t>
            </a:r>
            <a:r>
              <a:rPr lang="en-US" sz="1600" b="1" dirty="0" smtClean="0">
                <a:ea typeface="ＭＳ Ｐゴシック" charset="-128"/>
              </a:rPr>
              <a:t>sufficient expertise </a:t>
            </a:r>
            <a:r>
              <a:rPr lang="en-US" sz="1600" dirty="0" smtClean="0">
                <a:ea typeface="ＭＳ Ｐゴシック" charset="-128"/>
              </a:rPr>
              <a:t>to complete the task?  If not, what is missing? 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Do you have </a:t>
            </a:r>
            <a:r>
              <a:rPr lang="en-US" sz="1600" b="1" dirty="0" smtClean="0">
                <a:ea typeface="ＭＳ Ｐゴシック" charset="-128"/>
              </a:rPr>
              <a:t>sufficient resources </a:t>
            </a:r>
            <a:r>
              <a:rPr lang="en-US" sz="1600" dirty="0" smtClean="0">
                <a:ea typeface="ＭＳ Ｐゴシック" charset="-128"/>
              </a:rPr>
              <a:t>to complete this task?  If not, what do you need? (Resources can be defined as funding, data, in-kind support, personnel, or any other element.)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Are there any </a:t>
            </a:r>
            <a:r>
              <a:rPr lang="en-US" sz="1600" b="1" dirty="0" smtClean="0">
                <a:ea typeface="ＭＳ Ｐゴシック" charset="-128"/>
              </a:rPr>
              <a:t>scientific or technology (or other) barriers or </a:t>
            </a:r>
            <a:r>
              <a:rPr lang="en-US" sz="1600" b="1" dirty="0" smtClean="0">
                <a:ea typeface="ＭＳ Ｐゴシック" charset="-128"/>
              </a:rPr>
              <a:t>gaps </a:t>
            </a:r>
            <a:r>
              <a:rPr lang="en-US" sz="1600" dirty="0" smtClean="0">
                <a:ea typeface="ＭＳ Ｐゴシック" charset="-128"/>
              </a:rPr>
              <a:t>that you foresee that might prevent you from completing this task within the Work Plan time frame? Please describe the need.  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What </a:t>
            </a:r>
            <a:r>
              <a:rPr lang="en-US" sz="1600" b="1" dirty="0" smtClean="0">
                <a:ea typeface="ＭＳ Ｐゴシック" charset="-128"/>
              </a:rPr>
              <a:t>continuity issues </a:t>
            </a:r>
            <a:r>
              <a:rPr lang="en-US" sz="1600" dirty="0" smtClean="0">
                <a:ea typeface="ＭＳ Ｐゴシック" charset="-128"/>
              </a:rPr>
              <a:t>(if any) have you identified that should be addressed?  (these could be sensor, modeling, technology, observation, or other relevant topic)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Please describe any </a:t>
            </a:r>
            <a:r>
              <a:rPr lang="en-US" sz="1600" b="1" dirty="0" smtClean="0">
                <a:ea typeface="ＭＳ Ｐゴシック" charset="-128"/>
              </a:rPr>
              <a:t>science or technology (or other) priorities </a:t>
            </a:r>
            <a:r>
              <a:rPr lang="en-US" sz="1600" dirty="0" smtClean="0">
                <a:ea typeface="ＭＳ Ｐゴシック" charset="-128"/>
              </a:rPr>
              <a:t>that have arisen during the completion of this task.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ea typeface="ＭＳ Ｐゴシック" charset="-128"/>
              </a:rPr>
              <a:t>Please describe any </a:t>
            </a:r>
            <a:r>
              <a:rPr lang="en-US" sz="1600" b="1" dirty="0" smtClean="0">
                <a:ea typeface="ＭＳ Ｐゴシック" charset="-128"/>
              </a:rPr>
              <a:t>other issues </a:t>
            </a:r>
            <a:r>
              <a:rPr lang="en-US" sz="1600" dirty="0" smtClean="0">
                <a:ea typeface="ＭＳ Ｐゴシック" charset="-128"/>
              </a:rPr>
              <a:t>of relevance to your task that you believe may be of interest to the STC. 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134350" cy="1143000"/>
          </a:xfrm>
        </p:spPr>
        <p:txBody>
          <a:bodyPr/>
          <a:lstStyle/>
          <a:p>
            <a:pPr eaLnBrk="1" hangingPunct="1"/>
            <a:r>
              <a:rPr lang="fr-CH" sz="3200" dirty="0" smtClean="0">
                <a:ea typeface="ＭＳ Ｐゴシック" charset="-128"/>
              </a:rPr>
              <a:t>Objectives </a:t>
            </a:r>
            <a:r>
              <a:rPr lang="fr-CH" sz="3200" dirty="0" err="1" smtClean="0">
                <a:ea typeface="ＭＳ Ｐゴシック" charset="-128"/>
              </a:rPr>
              <a:t>behind</a:t>
            </a:r>
            <a:r>
              <a:rPr lang="fr-CH" sz="3200" dirty="0" smtClean="0">
                <a:ea typeface="ＭＳ Ｐゴシック" charset="-128"/>
              </a:rPr>
              <a:t> </a:t>
            </a:r>
            <a:r>
              <a:rPr lang="fr-CH" sz="3200" dirty="0" err="1" smtClean="0">
                <a:ea typeface="ＭＳ Ｐゴシック" charset="-128"/>
              </a:rPr>
              <a:t>survey</a:t>
            </a:r>
            <a:endParaRPr lang="en-US" sz="3200" dirty="0" smtClean="0">
              <a:ea typeface="ＭＳ Ｐゴシック" charset="-128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28800"/>
            <a:ext cx="864096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Identify </a:t>
            </a:r>
            <a:r>
              <a:rPr lang="en-US" sz="2000" b="1" i="1" dirty="0" smtClean="0">
                <a:ea typeface="ＭＳ Ｐゴシック" charset="-128"/>
              </a:rPr>
              <a:t>common inputs, outputs or methodologies </a:t>
            </a:r>
            <a:r>
              <a:rPr lang="en-US" sz="2000" i="1" dirty="0" smtClean="0">
                <a:ea typeface="ＭＳ Ｐゴシック" charset="-128"/>
              </a:rPr>
              <a:t>across (sub)tasks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Explore </a:t>
            </a:r>
            <a:r>
              <a:rPr lang="en-US" sz="2000" b="1" i="1" dirty="0" smtClean="0">
                <a:ea typeface="ＭＳ Ｐゴシック" charset="-128"/>
              </a:rPr>
              <a:t>complementarities</a:t>
            </a:r>
            <a:r>
              <a:rPr lang="en-US" sz="2000" i="1" dirty="0" smtClean="0">
                <a:ea typeface="ＭＳ Ｐゴシック" charset="-128"/>
              </a:rPr>
              <a:t> across (sub)tasks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Identify options for </a:t>
            </a:r>
            <a:r>
              <a:rPr lang="en-US" sz="2000" b="1" i="1" dirty="0" smtClean="0">
                <a:ea typeface="ＭＳ Ｐゴシック" charset="-128"/>
              </a:rPr>
              <a:t>better connecting existing systems </a:t>
            </a:r>
            <a:r>
              <a:rPr lang="en-US" sz="2000" i="1" dirty="0" smtClean="0">
                <a:ea typeface="ＭＳ Ｐゴシック" charset="-128"/>
              </a:rPr>
              <a:t>(observing, modeling, info) and/or those system’s </a:t>
            </a:r>
            <a:r>
              <a:rPr lang="en-US" sz="2000" b="1" i="1" dirty="0" smtClean="0">
                <a:ea typeface="ＭＳ Ｐゴシック" charset="-128"/>
              </a:rPr>
              <a:t>outputs</a:t>
            </a:r>
            <a:r>
              <a:rPr lang="en-US" sz="2000" i="1" dirty="0" smtClean="0">
                <a:ea typeface="ＭＳ Ｐゴシック" charset="-128"/>
              </a:rPr>
              <a:t> (data, products, info)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Launch </a:t>
            </a:r>
            <a:r>
              <a:rPr lang="en-US" sz="2000" b="1" i="1" dirty="0" smtClean="0">
                <a:ea typeface="ＭＳ Ｐゴシック" charset="-128"/>
              </a:rPr>
              <a:t>practical actions </a:t>
            </a:r>
            <a:r>
              <a:rPr lang="en-US" sz="2000" i="1" dirty="0" smtClean="0">
                <a:ea typeface="ＭＳ Ｐゴシック" charset="-128"/>
              </a:rPr>
              <a:t>for fostering new and existing interactions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Evaluate the extent to which existing products, tools, systems and services are already </a:t>
            </a:r>
            <a:r>
              <a:rPr lang="en-US" sz="2000" b="1" i="1" dirty="0" smtClean="0">
                <a:ea typeface="ＭＳ Ｐゴシック" charset="-128"/>
              </a:rPr>
              <a:t>registered in GEOSS Common Infrastructure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Identify </a:t>
            </a:r>
            <a:r>
              <a:rPr lang="en-US" sz="2000" b="1" i="1" dirty="0" smtClean="0">
                <a:ea typeface="ＭＳ Ｐゴシック" charset="-128"/>
              </a:rPr>
              <a:t>obstacles to </a:t>
            </a:r>
            <a:r>
              <a:rPr lang="en-US" sz="2000" b="1" i="1" dirty="0" smtClean="0">
                <a:ea typeface="ＭＳ Ｐゴシック" charset="-128"/>
              </a:rPr>
              <a:t>registration </a:t>
            </a:r>
            <a:r>
              <a:rPr lang="en-US" sz="2000" i="1" dirty="0" smtClean="0">
                <a:ea typeface="ＭＳ Ｐゴシック" charset="-128"/>
              </a:rPr>
              <a:t>and options to overcome them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Evaluate extent to </a:t>
            </a:r>
            <a:r>
              <a:rPr lang="en-US" sz="2000" b="1" i="1" dirty="0" smtClean="0">
                <a:ea typeface="ＭＳ Ｐゴシック" charset="-128"/>
              </a:rPr>
              <a:t>which data/information </a:t>
            </a:r>
            <a:r>
              <a:rPr lang="en-US" sz="2000" b="1" i="1" dirty="0" smtClean="0">
                <a:ea typeface="ＭＳ Ｐゴシック" charset="-128"/>
              </a:rPr>
              <a:t>already </a:t>
            </a:r>
            <a:r>
              <a:rPr lang="en-US" sz="2000" b="1" i="1" dirty="0" smtClean="0">
                <a:ea typeface="ＭＳ Ｐゴシック" charset="-128"/>
              </a:rPr>
              <a:t>shared </a:t>
            </a:r>
            <a:r>
              <a:rPr lang="en-US" sz="2000" i="1" dirty="0" smtClean="0">
                <a:ea typeface="ＭＳ Ｐゴシック" charset="-128"/>
              </a:rPr>
              <a:t>within GEO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Identify </a:t>
            </a:r>
            <a:r>
              <a:rPr lang="en-US" sz="2000" b="1" i="1" dirty="0" smtClean="0">
                <a:ea typeface="ＭＳ Ｐゴシック" charset="-128"/>
              </a:rPr>
              <a:t>obstacles</a:t>
            </a:r>
            <a:r>
              <a:rPr lang="en-US" sz="2000" i="1" dirty="0" smtClean="0">
                <a:ea typeface="ＭＳ Ｐゴシック" charset="-128"/>
              </a:rPr>
              <a:t> to data-sharing and options to overcome them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Strengthen connections with Committees and Communities of Practice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Improve Overarching Task and sub-task </a:t>
            </a:r>
            <a:r>
              <a:rPr lang="en-US" sz="2000" b="1" i="1" dirty="0" smtClean="0">
                <a:ea typeface="ＭＳ Ｐゴシック" charset="-128"/>
              </a:rPr>
              <a:t>descriptions/contents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>
                <a:ea typeface="ＭＳ Ｐゴシック" charset="-128"/>
              </a:rPr>
              <a:t>Suggest </a:t>
            </a:r>
            <a:r>
              <a:rPr lang="en-US" sz="2000" b="1" i="1" dirty="0" smtClean="0">
                <a:ea typeface="ＭＳ Ｐゴシック" charset="-128"/>
              </a:rPr>
              <a:t>mergers</a:t>
            </a:r>
            <a:r>
              <a:rPr lang="en-US" sz="2000" i="1" dirty="0" smtClean="0">
                <a:ea typeface="ＭＳ Ｐゴシック" charset="-128"/>
              </a:rPr>
              <a:t> of relevant sub-tasks to improve coordination and reduce duplication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charset="-128"/>
            </a:endParaRPr>
          </a:p>
          <a:p>
            <a:pPr eaLnBrk="1" hangingPunct="1"/>
            <a:endParaRPr lang="en-US" sz="2000" i="1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2000" i="1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i="1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 smtClean="0">
              <a:ea typeface="ＭＳ Ｐゴシック" charset="-128"/>
            </a:endParaRPr>
          </a:p>
          <a:p>
            <a:pPr lvl="2" eaLnBrk="1" hangingPunct="1">
              <a:spcBef>
                <a:spcPct val="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Future work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Analysis requires experts – we need experts!</a:t>
            </a:r>
          </a:p>
          <a:p>
            <a:pPr lvl="1" eaLnBrk="1" hangingPunct="1"/>
            <a:r>
              <a:rPr lang="en-US" smtClean="0"/>
              <a:t>Each SBA</a:t>
            </a:r>
          </a:p>
          <a:p>
            <a:pPr lvl="1" eaLnBrk="1" hangingPunct="1"/>
            <a:r>
              <a:rPr lang="en-US" smtClean="0"/>
              <a:t>Each Transverse area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Other inputs will be incorporated</a:t>
            </a:r>
          </a:p>
          <a:p>
            <a:pPr lvl="1" eaLnBrk="1" hangingPunct="1"/>
            <a:r>
              <a:rPr lang="en-US" smtClean="0"/>
              <a:t>US-09-01a reports</a:t>
            </a:r>
          </a:p>
          <a:p>
            <a:pPr lvl="1" eaLnBrk="1" hangingPunct="1"/>
            <a:r>
              <a:rPr lang="en-US" smtClean="0"/>
              <a:t>SBA analysis within STC</a:t>
            </a:r>
          </a:p>
          <a:p>
            <a:pPr lvl="1" eaLnBrk="1" hangingPunct="1"/>
            <a:r>
              <a:rPr lang="en-US" smtClean="0"/>
              <a:t>Other related studies (e.g., ESA study for IGFA)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Continued (frequent) contact with STC to fine-tune the relationship with the S&amp;T Roadmap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924800" cy="51054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GEO Work Plan </a:t>
            </a:r>
            <a:br>
              <a:rPr lang="en-US" sz="4000" dirty="0"/>
            </a:br>
            <a:r>
              <a:rPr lang="en-US" sz="4000" dirty="0" smtClean="0"/>
              <a:t>2012-15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Proposed New Task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>
                <a:solidFill>
                  <a:srgbClr val="3595B7"/>
                </a:solidFill>
              </a:rPr>
              <a:t>ID-02 </a:t>
            </a:r>
            <a:r>
              <a:rPr lang="en-US" sz="3200" i="1" dirty="0">
                <a:solidFill>
                  <a:srgbClr val="3595B7"/>
                </a:solidFill>
                <a:ea typeface="ＭＳ Ｐゴシック" charset="-128"/>
              </a:rPr>
              <a:t>Catalyzing </a:t>
            </a:r>
            <a:r>
              <a:rPr lang="en-US" sz="3200" i="1" dirty="0" smtClean="0">
                <a:solidFill>
                  <a:srgbClr val="3595B7"/>
                </a:solidFill>
                <a:ea typeface="ＭＳ Ｐゴシック" charset="-128"/>
              </a:rPr>
              <a:t>Resources</a:t>
            </a:r>
            <a:br>
              <a:rPr lang="en-US" sz="3200" i="1" dirty="0" smtClean="0">
                <a:solidFill>
                  <a:srgbClr val="3595B7"/>
                </a:solidFill>
                <a:ea typeface="ＭＳ Ｐゴシック" charset="-128"/>
              </a:rPr>
            </a:br>
            <a:r>
              <a:rPr lang="en-US" sz="3200" i="1" dirty="0" smtClean="0">
                <a:solidFill>
                  <a:srgbClr val="3595B7"/>
                </a:solidFill>
                <a:ea typeface="ＭＳ Ｐゴシック" charset="-128"/>
              </a:rPr>
              <a:t>for </a:t>
            </a:r>
            <a:r>
              <a:rPr lang="en-US" sz="3200" i="1" dirty="0">
                <a:solidFill>
                  <a:srgbClr val="3595B7"/>
                </a:solidFill>
                <a:ea typeface="ＭＳ Ｐゴシック" charset="-128"/>
              </a:rPr>
              <a:t>GEOSS </a:t>
            </a:r>
            <a:r>
              <a:rPr lang="en-US" sz="3200" i="1" dirty="0" smtClean="0">
                <a:solidFill>
                  <a:srgbClr val="3595B7"/>
                </a:solidFill>
                <a:ea typeface="ＭＳ Ｐゴシック" charset="-128"/>
              </a:rPr>
              <a:t>Implementation</a:t>
            </a:r>
            <a:r>
              <a:rPr lang="en-US" sz="4000" dirty="0">
                <a:solidFill>
                  <a:srgbClr val="3595B7"/>
                </a:solidFill>
              </a:rPr>
              <a:t/>
            </a:r>
            <a:br>
              <a:rPr lang="en-US" sz="4000" dirty="0">
                <a:solidFill>
                  <a:srgbClr val="3595B7"/>
                </a:solidFill>
              </a:rPr>
            </a:br>
            <a:endParaRPr lang="en-US" sz="4000" dirty="0">
              <a:solidFill>
                <a:srgbClr val="3595B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688</Words>
  <Application>Microsoft Office PowerPoint</Application>
  <PresentationFormat>On-screen Show (4:3)</PresentationFormat>
  <Paragraphs>103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Catalyzing Research &amp; Development Funding for GEOSS - Task ST-09-01   Stuart Marsh, UK/BGS Kathy Fontaine, US/NASA Bente Lilja Bye, Norway/BLB </vt:lpstr>
      <vt:lpstr>Task Objective</vt:lpstr>
      <vt:lpstr>Task Info</vt:lpstr>
      <vt:lpstr>Since September 2010</vt:lpstr>
      <vt:lpstr>Slide 5</vt:lpstr>
      <vt:lpstr>Task-level Survey’s Questions (80% Response)</vt:lpstr>
      <vt:lpstr>Objectives behind survey</vt:lpstr>
      <vt:lpstr>Future work</vt:lpstr>
      <vt:lpstr>GEO Work Plan  2012-15 Proposed New Task  ID-02 Catalyzing Resources for GEOSS Implementation </vt:lpstr>
      <vt:lpstr>Slide 10</vt:lpstr>
      <vt:lpstr>Slide 11</vt:lpstr>
      <vt:lpstr>Thank you!  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Parker N</dc:creator>
  <cp:lastModifiedBy>Stuart Marsh</cp:lastModifiedBy>
  <cp:revision>105</cp:revision>
  <dcterms:created xsi:type="dcterms:W3CDTF">2010-08-30T10:04:43Z</dcterms:created>
  <dcterms:modified xsi:type="dcterms:W3CDTF">2011-05-09T12:23:32Z</dcterms:modified>
</cp:coreProperties>
</file>